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448" r:id="rId3"/>
    <p:sldId id="349" r:id="rId4"/>
    <p:sldId id="348" r:id="rId5"/>
    <p:sldId id="423" r:id="rId6"/>
    <p:sldId id="424" r:id="rId7"/>
    <p:sldId id="439" r:id="rId8"/>
    <p:sldId id="353" r:id="rId9"/>
    <p:sldId id="407" r:id="rId10"/>
    <p:sldId id="354" r:id="rId11"/>
    <p:sldId id="426" r:id="rId12"/>
    <p:sldId id="345" r:id="rId13"/>
    <p:sldId id="409" r:id="rId14"/>
    <p:sldId id="352" r:id="rId15"/>
    <p:sldId id="292" r:id="rId16"/>
    <p:sldId id="402" r:id="rId17"/>
    <p:sldId id="428" r:id="rId18"/>
    <p:sldId id="405" r:id="rId19"/>
    <p:sldId id="296" r:id="rId20"/>
    <p:sldId id="438" r:id="rId21"/>
    <p:sldId id="437" r:id="rId22"/>
    <p:sldId id="420" r:id="rId23"/>
    <p:sldId id="299" r:id="rId24"/>
    <p:sldId id="429" r:id="rId25"/>
    <p:sldId id="298" r:id="rId26"/>
    <p:sldId id="452" r:id="rId27"/>
    <p:sldId id="434" r:id="rId28"/>
    <p:sldId id="435" r:id="rId29"/>
    <p:sldId id="449" r:id="rId30"/>
    <p:sldId id="451" r:id="rId31"/>
    <p:sldId id="450" r:id="rId32"/>
    <p:sldId id="436" r:id="rId33"/>
    <p:sldId id="445" r:id="rId34"/>
    <p:sldId id="444" r:id="rId35"/>
    <p:sldId id="431" r:id="rId36"/>
    <p:sldId id="477" r:id="rId37"/>
    <p:sldId id="465" r:id="rId38"/>
    <p:sldId id="476" r:id="rId39"/>
    <p:sldId id="318" r:id="rId40"/>
    <p:sldId id="478" r:id="rId41"/>
    <p:sldId id="446" r:id="rId42"/>
    <p:sldId id="321" r:id="rId43"/>
    <p:sldId id="441" r:id="rId44"/>
    <p:sldId id="472" r:id="rId45"/>
    <p:sldId id="433" r:id="rId46"/>
    <p:sldId id="432" r:id="rId47"/>
    <p:sldId id="442" r:id="rId48"/>
    <p:sldId id="470" r:id="rId49"/>
    <p:sldId id="397" r:id="rId50"/>
    <p:sldId id="399" r:id="rId51"/>
    <p:sldId id="443" r:id="rId52"/>
    <p:sldId id="337" r:id="rId53"/>
    <p:sldId id="447" r:id="rId54"/>
    <p:sldId id="375" r:id="rId55"/>
    <p:sldId id="283" r:id="rId56"/>
    <p:sldId id="479" r:id="rId57"/>
    <p:sldId id="474" r:id="rId58"/>
    <p:sldId id="475" r:id="rId59"/>
    <p:sldId id="471" r:id="rId60"/>
    <p:sldId id="468" r:id="rId61"/>
    <p:sldId id="464" r:id="rId62"/>
    <p:sldId id="462" r:id="rId63"/>
    <p:sldId id="460" r:id="rId64"/>
    <p:sldId id="458" r:id="rId65"/>
    <p:sldId id="461" r:id="rId66"/>
    <p:sldId id="459" r:id="rId67"/>
    <p:sldId id="463" r:id="rId68"/>
    <p:sldId id="453" r:id="rId69"/>
    <p:sldId id="454" r:id="rId70"/>
    <p:sldId id="457" r:id="rId71"/>
    <p:sldId id="311" r:id="rId72"/>
    <p:sldId id="356" r:id="rId73"/>
    <p:sldId id="322" r:id="rId74"/>
    <p:sldId id="323" r:id="rId75"/>
    <p:sldId id="390" r:id="rId76"/>
    <p:sldId id="391" r:id="rId77"/>
    <p:sldId id="392" r:id="rId78"/>
    <p:sldId id="467" r:id="rId79"/>
    <p:sldId id="466" r:id="rId80"/>
    <p:sldId id="473" r:id="rId81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4154" autoAdjust="0"/>
  </p:normalViewPr>
  <p:slideViewPr>
    <p:cSldViewPr snapToGrid="0" snapToObjects="1">
      <p:cViewPr varScale="1">
        <p:scale>
          <a:sx n="96" d="100"/>
          <a:sy n="96" d="100"/>
        </p:scale>
        <p:origin x="1128" y="184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 suspect most of us have seen reports on self-driving cars.</a:t>
            </a:r>
          </a:p>
          <a:p>
            <a:r>
              <a:rPr lang="en-US" dirty="0"/>
              <a:t>But</a:t>
            </a:r>
            <a:r>
              <a:rPr lang="en-US" baseline="0" dirty="0"/>
              <a:t> h</a:t>
            </a:r>
            <a:r>
              <a:rPr lang="en-US" dirty="0"/>
              <a:t>ow can a car detect </a:t>
            </a:r>
            <a:r>
              <a:rPr lang="en-US" dirty="0" err="1"/>
              <a:t>whats</a:t>
            </a:r>
            <a:r>
              <a:rPr lang="en-US" dirty="0"/>
              <a:t> in its surroundings?</a:t>
            </a:r>
          </a:p>
          <a:p>
            <a:endParaRPr lang="en-US" dirty="0"/>
          </a:p>
          <a:p>
            <a:r>
              <a:rPr lang="en-US" dirty="0"/>
              <a:t>One piece of technology 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being</a:t>
            </a:r>
            <a:r>
              <a:rPr lang="fr-FR" baseline="0" dirty="0"/>
              <a:t> </a:t>
            </a:r>
            <a:r>
              <a:rPr lang="en-US" dirty="0"/>
              <a:t>used </a:t>
            </a:r>
            <a:r>
              <a:rPr lang="en-US" baseline="0" dirty="0"/>
              <a:t>is </a:t>
            </a:r>
            <a:r>
              <a:rPr lang="en-US" dirty="0"/>
              <a:t>Artificial neural networks</a:t>
            </a:r>
          </a:p>
          <a:p>
            <a:endParaRPr lang="en-US" dirty="0"/>
          </a:p>
          <a:p>
            <a:r>
              <a:rPr lang="en-US" dirty="0"/>
              <a:t>The ability for</a:t>
            </a:r>
            <a:r>
              <a:rPr lang="en-US" baseline="0" dirty="0"/>
              <a:t> </a:t>
            </a:r>
            <a:r>
              <a:rPr lang="en-US" dirty="0"/>
              <a:t>artificial neural networks</a:t>
            </a:r>
            <a:r>
              <a:rPr lang="en-US" baseline="0" dirty="0"/>
              <a:t> </a:t>
            </a:r>
            <a:r>
              <a:rPr lang="en-US" dirty="0"/>
              <a:t>to perform that function in a timely fashion within reasonable power</a:t>
            </a:r>
            <a:r>
              <a:rPr lang="en-US" baseline="0" dirty="0"/>
              <a:t> and space constraints</a:t>
            </a:r>
            <a:r>
              <a:rPr lang="en-US" dirty="0"/>
              <a:t> is what I am going to talk about today.</a:t>
            </a:r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going to review a system that is able to accelerate multiple instances of disparate useful sized artificial</a:t>
            </a:r>
            <a:r>
              <a:rPr lang="en-US" baseline="0" dirty="0"/>
              <a:t> neural networks and provide power and/or area benefits over current state-of-the-art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model, but they are advertised as being inspired by neurons in the brain.</a:t>
            </a:r>
          </a:p>
          <a:p>
            <a:endParaRPr lang="en-US" dirty="0"/>
          </a:p>
          <a:p>
            <a:r>
              <a:rPr lang="en-US" dirty="0"/>
              <a:t>Mention</a:t>
            </a:r>
            <a:r>
              <a:rPr lang="en-US" baseline="0" dirty="0"/>
              <a:t> this is the basic neuron model used is almost all ANN’s</a:t>
            </a:r>
          </a:p>
          <a:p>
            <a:endParaRPr lang="en-US" baseline="0" dirty="0"/>
          </a:p>
          <a:p>
            <a:r>
              <a:rPr lang="en-US" baseline="0" dirty="0"/>
              <a:t>Mention it has been well understood that when organized like this a network of ANN’s can be used to solve complex functions and classifiers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terminology used is the neuron being considered is the post synaptic neuron when they are linear function approximators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concise</a:t>
            </a:r>
          </a:p>
          <a:p>
            <a:endParaRPr lang="en-US" dirty="0"/>
          </a:p>
          <a:p>
            <a:r>
              <a:rPr lang="en-US" dirty="0"/>
              <a:t>Real</a:t>
            </a:r>
            <a:r>
              <a:rPr lang="en-US" baseline="0" dirty="0"/>
              <a:t> neurons generate spikes</a:t>
            </a:r>
          </a:p>
          <a:p>
            <a:r>
              <a:rPr lang="en-US" baseline="0" dirty="0"/>
              <a:t>Believed that information is carried in spike rates</a:t>
            </a:r>
          </a:p>
          <a:p>
            <a:r>
              <a:rPr lang="en-US" baseline="0" dirty="0"/>
              <a:t>Rate coding is a simplification</a:t>
            </a:r>
          </a:p>
          <a:p>
            <a:endParaRPr lang="en-US" baseline="0" dirty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Rate-based</a:t>
            </a:r>
            <a:r>
              <a:rPr lang="en-US" baseline="0" dirty="0"/>
              <a:t> </a:t>
            </a:r>
            <a:r>
              <a:rPr lang="en-US" dirty="0"/>
              <a:t>neural network used when we see demonstrations from </a:t>
            </a:r>
            <a:r>
              <a:rPr lang="en-US" dirty="0" err="1"/>
              <a:t>google</a:t>
            </a:r>
            <a:r>
              <a:rPr lang="en-US" dirty="0"/>
              <a:t>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Spiking considered more powerful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DNN classifiers because of their performance</a:t>
            </a:r>
            <a:r>
              <a:rPr lang="en-US" baseline="0" dirty="0"/>
              <a:t> in image recognition</a:t>
            </a:r>
          </a:p>
          <a:p>
            <a:r>
              <a:rPr lang="en-US" baseline="0" dirty="0"/>
              <a:t>ANN in reinforcement learning because of their use as value function approximator</a:t>
            </a:r>
          </a:p>
          <a:p>
            <a:r>
              <a:rPr lang="en-US" baseline="0" dirty="0"/>
              <a:t>and finally Cogent Confabulation and </a:t>
            </a:r>
            <a:r>
              <a:rPr lang="en-US" baseline="0" dirty="0" err="1"/>
              <a:t>BsB</a:t>
            </a:r>
            <a:r>
              <a:rPr lang="en-US" baseline="0" dirty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focus on more recent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>
                <a:solidFill>
                  <a:srgbClr val="000000"/>
                </a:solidFill>
                <a:cs typeface="Monaco"/>
              </a:rPr>
              <a:t>multiported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Recently ANN’s have demonstrated efficacy when employed as a part of face recognition, text recognition and game playing systems</a:t>
            </a:r>
          </a:p>
          <a:p>
            <a:endParaRPr lang="en-US" dirty="0"/>
          </a:p>
          <a:p>
            <a:r>
              <a:rPr lang="en-US" dirty="0"/>
              <a:t>So ANN’s are being deployed as we speak and we should therefore consider them to be in the ascent phase of the technology life cycle.</a:t>
            </a:r>
          </a:p>
          <a:p>
            <a:endParaRPr lang="en-US" dirty="0"/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able to process a group of 32 </a:t>
            </a:r>
            <a:r>
              <a:rPr lang="en-US" dirty="0" err="1"/>
              <a:t>ANes</a:t>
            </a:r>
            <a:r>
              <a:rPr lang="en-US" dirty="0"/>
              <a:t> each instruction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return data contains up to 32 words</a:t>
            </a:r>
          </a:p>
          <a:p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are weights, </a:t>
            </a:r>
            <a:r>
              <a:rPr lang="en-US" dirty="0" err="1"/>
              <a:t>ANe</a:t>
            </a:r>
            <a:r>
              <a:rPr lang="en-US" dirty="0"/>
              <a:t> states and result stored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2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4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6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27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this works assumption</a:t>
            </a:r>
            <a:r>
              <a:rPr lang="en-US" baseline="0" dirty="0"/>
              <a:t> that m</a:t>
            </a:r>
            <a:r>
              <a:rPr lang="en-US" dirty="0"/>
              <a:t>any embedded applications will require these ANNs to be processed at or near real time</a:t>
            </a:r>
            <a:r>
              <a:rPr lang="en-US" baseline="0" dirty="0"/>
              <a:t>.</a:t>
            </a:r>
          </a:p>
          <a:p>
            <a:r>
              <a:rPr lang="en-US" baseline="0" dirty="0"/>
              <a:t>This means these systems will require multiple ANN’s to be running concurrently</a:t>
            </a:r>
          </a:p>
          <a:p>
            <a:endParaRPr lang="en-US" dirty="0"/>
          </a:p>
          <a:p>
            <a:r>
              <a:rPr lang="en-US" dirty="0"/>
              <a:t>A vehicle will need real time feedback on its surroundings</a:t>
            </a:r>
            <a:r>
              <a:rPr lang="en-US" baseline="0" dirty="0"/>
              <a:t> or monitoring its own systems</a:t>
            </a:r>
          </a:p>
          <a:p>
            <a:r>
              <a:rPr lang="en-US" baseline="0" dirty="0"/>
              <a:t>airport security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6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 to back operations</a:t>
            </a:r>
          </a:p>
          <a:p>
            <a:endParaRPr lang="en-US" dirty="0"/>
          </a:p>
          <a:p>
            <a:r>
              <a:rPr lang="en-US" dirty="0"/>
              <a:t>accumulate DRAM access and use DiRAM4 datasheet </a:t>
            </a:r>
          </a:p>
          <a:p>
            <a:endParaRPr lang="en-US" dirty="0"/>
          </a:p>
          <a:p>
            <a:r>
              <a:rPr lang="en-US" dirty="0"/>
              <a:t>TSV energy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</a:t>
            </a:r>
          </a:p>
          <a:p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</a:t>
            </a:r>
            <a:r>
              <a:rPr lang="en-US" baseline="0" dirty="0"/>
              <a:t> ANNs are big and the</a:t>
            </a:r>
            <a:r>
              <a:rPr lang="en-US" dirty="0"/>
              <a:t> trend is that ANNs are</a:t>
            </a:r>
            <a:r>
              <a:rPr lang="en-US" baseline="0" dirty="0"/>
              <a:t> becoming larger and deeper</a:t>
            </a:r>
          </a:p>
          <a:p>
            <a:endParaRPr lang="en-US" baseline="0" dirty="0"/>
          </a:p>
          <a:p>
            <a:r>
              <a:rPr lang="en-US" baseline="0" dirty="0"/>
              <a:t>There is general acceptance that DRAM needs to be used to stored the parameters associated with an ANN</a:t>
            </a:r>
          </a:p>
          <a:p>
            <a:r>
              <a:rPr lang="en-US" baseline="0" dirty="0"/>
              <a:t>But many implementations have focused on using SRAM as an intermediate store.</a:t>
            </a:r>
          </a:p>
          <a:p>
            <a:r>
              <a:rPr lang="en-US" baseline="0" dirty="0"/>
              <a:t>This has proved to be very effective when there are reuse opportunities where these cache-like structures can be accessed multiple times and thus keeping the slower DRAM accesses to a minimum.</a:t>
            </a:r>
          </a:p>
          <a:p>
            <a:endParaRPr lang="en-US" baseline="0" dirty="0"/>
          </a:p>
          <a:p>
            <a:r>
              <a:rPr lang="en-US" baseline="0" dirty="0"/>
              <a:t>But these implementations rely on reuse.</a:t>
            </a:r>
          </a:p>
          <a:p>
            <a:r>
              <a:rPr lang="en-US" baseline="0" dirty="0"/>
              <a:t>The main reuse opportunities come in the form of shared parameters and batch processing.</a:t>
            </a:r>
            <a:endParaRPr lang="en-US" dirty="0"/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other types of ANN such as </a:t>
            </a:r>
            <a:r>
              <a:rPr lang="en-US" dirty="0"/>
              <a:t>DNN with non-shared kernels and LSTM are</a:t>
            </a:r>
            <a:r>
              <a:rPr lang="en-US" baseline="0" dirty="0"/>
              <a:t> exposing limitations of these current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concise</a:t>
            </a:r>
          </a:p>
          <a:p>
            <a:endParaRPr lang="en-US" dirty="0"/>
          </a:p>
          <a:p>
            <a:r>
              <a:rPr lang="en-US" dirty="0"/>
              <a:t>Mention ReLu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94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77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48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7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48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measure would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7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06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1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</a:t>
            </a:r>
            <a:r>
              <a:rPr lang="en-US" baseline="0" dirty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/>
          </a:p>
          <a:p>
            <a:r>
              <a:rPr lang="en-US" baseline="0" dirty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work proposes taking advantage of 3D IC technology.</a:t>
            </a:r>
          </a:p>
          <a:p>
            <a:r>
              <a:rPr lang="en-US" dirty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/>
              <a:t>The</a:t>
            </a:r>
            <a:r>
              <a:rPr lang="en-US" baseline="0" dirty="0"/>
              <a:t> proposal also includes </a:t>
            </a:r>
            <a:r>
              <a:rPr lang="en-US" dirty="0"/>
              <a:t>custom processing layers to</a:t>
            </a:r>
            <a:r>
              <a:rPr lang="en-US" baseline="0" dirty="0"/>
              <a:t> perform the NN computations.</a:t>
            </a:r>
          </a:p>
          <a:p>
            <a:endParaRPr lang="en-US" dirty="0"/>
          </a:p>
          <a:p>
            <a:r>
              <a:rPr lang="en-US" dirty="0"/>
              <a:t>Using DRAM addresses the large network size requirement </a:t>
            </a:r>
          </a:p>
          <a:p>
            <a:r>
              <a:rPr lang="en-US" dirty="0"/>
              <a:t>and the 3D architecture</a:t>
            </a:r>
            <a:r>
              <a:rPr lang="en-US" baseline="0" dirty="0"/>
              <a:t> </a:t>
            </a:r>
            <a:r>
              <a:rPr lang="en-US" dirty="0"/>
              <a:t>ensures we can address bandwidth, space and power issues.</a:t>
            </a:r>
          </a:p>
          <a:p>
            <a:endParaRPr lang="en-US" dirty="0"/>
          </a:p>
          <a:p>
            <a:r>
              <a:rPr lang="en-US" strike="noStrike" dirty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primary contributions of this work is </a:t>
            </a:r>
          </a:p>
          <a:p>
            <a:r>
              <a:rPr lang="en-US" baseline="0" dirty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/>
              <a:t> - data structures for storing parameters and neuron activation values</a:t>
            </a:r>
          </a:p>
          <a:p>
            <a:r>
              <a:rPr lang="en-US" baseline="0" dirty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/>
              <a:t>Combining these contributions will allow us to demonstrate a significant</a:t>
            </a:r>
            <a:r>
              <a:rPr lang="en-US" dirty="0"/>
              <a:t> performance improvement overcurrent solutions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(null)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(null)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43.png"/><Relationship Id="rId4" Type="http://schemas.openxmlformats.org/officeDocument/2006/relationships/package" Target="../embeddings/Microsoft_Excel_Worksheet2.xls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5.png"/><Relationship Id="rId4" Type="http://schemas.openxmlformats.org/officeDocument/2006/relationships/package" Target="../embeddings/Microsoft_Excel_Worksheet4.xls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Worksheet6.xlsx"/><Relationship Id="rId5" Type="http://schemas.openxmlformats.org/officeDocument/2006/relationships/image" Target="../media/image47.png"/><Relationship Id="rId4" Type="http://schemas.openxmlformats.org/officeDocument/2006/relationships/package" Target="../embeddings/Microsoft_Excel_Worksheet5.xls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Excel_Worksheet8.xlsx"/><Relationship Id="rId5" Type="http://schemas.openxmlformats.org/officeDocument/2006/relationships/image" Target="../media/image51.png"/><Relationship Id="rId4" Type="http://schemas.openxmlformats.org/officeDocument/2006/relationships/package" Target="../embeddings/Microsoft_Excel_Worksheet7.xls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6.png"/><Relationship Id="rId4" Type="http://schemas.openxmlformats.org/officeDocument/2006/relationships/package" Target="../embeddings/Microsoft_Excel_Worksheet10.xls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81.png"/><Relationship Id="rId3" Type="http://schemas.openxmlformats.org/officeDocument/2006/relationships/audio" Target="../media/audio1.bin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9.emf"/><Relationship Id="rId10" Type="http://schemas.openxmlformats.org/officeDocument/2006/relationships/image" Target="../media/image36.emf"/><Relationship Id="rId4" Type="http://schemas.openxmlformats.org/officeDocument/2006/relationships/audio" Target="../media/audio2.bin"/><Relationship Id="rId9" Type="http://schemas.openxmlformats.org/officeDocument/2006/relationships/image" Target="../media/image35.emf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/>
              <a:t>A 3DIC system to aid in the acceleration of systems that employ multiple instances of artificial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3D-DRAM be used effectively?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useful system fit within the 3D stack footprint?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85554"/>
            <a:ext cx="9052560" cy="467256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An extensible architecture that can simultaneously process multiple disparate real-time DNNs 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Proposed a custom 3D-DRAM providing a ~32X bandwidth benefit compared to standard 3D-DRAM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 DNN system solution that employs pure 3DIC technology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Custom instructions and data structures that facilitate operating directly out of 3D-DRAM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/>
          </a:bodyPr>
          <a:lstStyle/>
          <a:p>
            <a:r>
              <a:rPr lang="en-US" dirty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easier to train and have shown high levels of efficacy in many applications</a:t>
            </a:r>
          </a:p>
          <a:p>
            <a:pPr lvl="1"/>
            <a:r>
              <a:rPr lang="en-US" dirty="0"/>
              <a:t>spiking neurons which more closely emulate actual brain behavior</a:t>
            </a:r>
          </a:p>
          <a:p>
            <a:pPr lvl="2"/>
            <a:r>
              <a:rPr lang="en-US" dirty="0"/>
              <a:t>model neural activity in the form of differential equations</a:t>
            </a:r>
          </a:p>
          <a:p>
            <a:pPr lvl="2"/>
            <a:r>
              <a:rPr lang="en-US" dirty="0"/>
              <a:t>require numerical methods to solve although there have been attempts to employ analog circuits</a:t>
            </a:r>
          </a:p>
          <a:p>
            <a:r>
              <a:rPr lang="en-US" dirty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36540"/>
            <a:ext cx="9052560" cy="1210839"/>
          </a:xfrm>
        </p:spPr>
        <p:txBody>
          <a:bodyPr/>
          <a:lstStyle/>
          <a:p>
            <a:r>
              <a:rPr lang="en-US" dirty="0"/>
              <a:t>Summary :</a:t>
            </a:r>
            <a:br>
              <a:rPr lang="en-US" dirty="0"/>
            </a:br>
            <a:r>
              <a:rPr lang="en-US" dirty="0"/>
              <a:t>Target application and ANN type’s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47982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not cloud based</a:t>
            </a:r>
          </a:p>
          <a:p>
            <a:pPr lvl="1"/>
            <a:r>
              <a:rPr lang="en-US" dirty="0"/>
              <a:t>assumes multiple tasks are being performed</a:t>
            </a:r>
          </a:p>
          <a:p>
            <a:pPr lvl="1"/>
            <a:r>
              <a:rPr lang="en-US" dirty="0"/>
              <a:t>requires multiple disparate ANNs</a:t>
            </a:r>
          </a:p>
          <a:p>
            <a:pPr lvl="1"/>
            <a:r>
              <a:rPr lang="en-US" dirty="0"/>
              <a:t>inference only</a:t>
            </a:r>
          </a:p>
          <a:p>
            <a:r>
              <a:rPr lang="en-US" dirty="0"/>
              <a:t>This work has focused on support for:</a:t>
            </a:r>
          </a:p>
          <a:p>
            <a:pPr lvl="1"/>
            <a:r>
              <a:rPr lang="en-US" dirty="0"/>
              <a:t>fully- and locally-connected DNNs</a:t>
            </a:r>
          </a:p>
          <a:p>
            <a:pPr lvl="1"/>
            <a:r>
              <a:rPr lang="en-US" dirty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State-of-the-art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are typically general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ASICs almost always provide performance improvements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/>
              <a:t>ASIC’s</a:t>
            </a:r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Eyeriss</a:t>
            </a:r>
            <a:r>
              <a:rPr lang="en-US" baseline="30000" dirty="0"/>
              <a:t>[Che16]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[Kim16]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3761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NeuroStream</a:t>
            </a:r>
            <a:endParaRPr lang="en-US" dirty="0"/>
          </a:p>
          <a:p>
            <a:pPr lvl="1"/>
            <a:r>
              <a:rPr lang="en-US" dirty="0"/>
              <a:t>acknowledges DRAM is required for useful DNNs</a:t>
            </a:r>
          </a:p>
          <a:p>
            <a:pPr lvl="1"/>
            <a:r>
              <a:rPr lang="en-US" dirty="0"/>
              <a:t>uses HBM 3D-DRAM along with local SRAM</a:t>
            </a:r>
          </a:p>
          <a:p>
            <a:pPr lvl="1"/>
            <a:r>
              <a:rPr lang="en-US" dirty="0"/>
              <a:t>depends on SRAM for performance</a:t>
            </a:r>
          </a:p>
          <a:p>
            <a:r>
              <a:rPr lang="en-US" dirty="0"/>
              <a:t>Google TPU </a:t>
            </a:r>
          </a:p>
          <a:p>
            <a:pPr marL="852312" lvl="1" indent="-342900"/>
            <a:r>
              <a:rPr lang="en-US" dirty="0"/>
              <a:t>assumes large levels of batch processing</a:t>
            </a:r>
          </a:p>
          <a:p>
            <a:pPr marL="852312" lvl="1" indent="-342900"/>
            <a:r>
              <a:rPr lang="en-US" dirty="0"/>
              <a:t>8-bit processing</a:t>
            </a:r>
          </a:p>
          <a:p>
            <a:pPr marL="852312" lvl="1" indent="-342900"/>
            <a:r>
              <a:rPr lang="en-US" dirty="0"/>
              <a:t>fully-connected NNs represent very high percentage</a:t>
            </a:r>
          </a:p>
          <a:p>
            <a:pPr marL="852312" lvl="1" indent="-342900"/>
            <a:r>
              <a:rPr lang="en-US" dirty="0"/>
              <a:t>acknowledges performance degradation using fully-connected</a:t>
            </a:r>
          </a:p>
          <a:p>
            <a:r>
              <a:rPr lang="en-US" dirty="0" err="1"/>
              <a:t>DaDiannao</a:t>
            </a:r>
            <a:endParaRPr lang="en-US" dirty="0"/>
          </a:p>
          <a:p>
            <a:pPr marL="852312" lvl="1" indent="-342900"/>
            <a:r>
              <a:rPr lang="en-US" dirty="0"/>
              <a:t>uses embedded DRAM but still requires up to 64 for useful DNNs</a:t>
            </a:r>
          </a:p>
          <a:p>
            <a:pPr marL="852312" lvl="1" indent="-342900"/>
            <a:r>
              <a:rPr lang="en-US" dirty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4756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22009"/>
            <a:ext cx="9052560" cy="4820608"/>
          </a:xfrm>
        </p:spPr>
        <p:txBody>
          <a:bodyPr/>
          <a:lstStyle/>
          <a:p>
            <a:r>
              <a:rPr lang="en-US" dirty="0"/>
              <a:t>Current state-of-the art ASIC’s and GPU’s do not provide the capacity and bandwidth to provide a solution requiring multiple useful disparate ANN’s to be computed in real-time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/>
              <a:t>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Goldilocks principle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balance of bandwidth and storage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to read all parameters in sample time for real-time processing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Currently SOA bandwidth too low or too high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System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  <a:r>
              <a:rPr lang="en-US" dirty="0">
                <a:solidFill>
                  <a:srgbClr val="000000"/>
                </a:solidFill>
                <a:cs typeface="Monaco"/>
              </a:rPr>
              <a:t>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>
                <a:solidFill>
                  <a:srgbClr val="000000"/>
                </a:solidFill>
                <a:cs typeface="Monaco"/>
              </a:rPr>
              <a:t>~16mS (60 frames/sec)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~26Tbps memory bandwidth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Propose Customized DiRAM4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expose more of the page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take advantage of high density TSVs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960086" lvl="1" indent="-514350"/>
            <a:r>
              <a:rPr lang="en-US" dirty="0"/>
              <a:t>Problem</a:t>
            </a:r>
          </a:p>
          <a:p>
            <a:pPr marL="960086" lvl="1" indent="-514350"/>
            <a:r>
              <a:rPr lang="en-US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details</a:t>
            </a:r>
          </a:p>
          <a:p>
            <a:pPr marL="960086" lvl="1" indent="-514350"/>
            <a:r>
              <a:rPr lang="en-US" dirty="0"/>
              <a:t>3DIC DRAM and data structures</a:t>
            </a:r>
          </a:p>
          <a:p>
            <a:pPr marL="960086" lvl="1" indent="-514350"/>
            <a:r>
              <a:rPr lang="en-US" dirty="0"/>
              <a:t>3D Bus</a:t>
            </a:r>
          </a:p>
          <a:p>
            <a:pPr marL="960086" lvl="1" indent="-514350"/>
            <a:r>
              <a:rPr lang="en-US" dirty="0"/>
              <a:t>Manager</a:t>
            </a:r>
          </a:p>
          <a:p>
            <a:pPr marL="960086" lvl="1" indent="-514350"/>
            <a:r>
              <a:rPr lang="en-US" dirty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7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701115"/>
            <a:ext cx="9052560" cy="559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Proposed Customizations to standard DiRAM4 3D-DRAM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Data Structures and Instructions to support efficient use of 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controller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Instruction decoder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Processing layer targeted toward DNNs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streaming functions operate directly on data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multiply/accumulates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 for softmax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/>
              <a:t>additional special functions in SIMD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ReLu for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compare for pooling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/>
              <a:t>Architecture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 3D-DRAM is the Tezzaron DiRAM4</a:t>
            </a:r>
          </a:p>
          <a:p>
            <a:pPr lvl="1"/>
            <a:r>
              <a:rPr lang="en-US" dirty="0"/>
              <a:t>64 disjoint 1Gb memory ports</a:t>
            </a:r>
          </a:p>
          <a:p>
            <a:pPr lvl="1"/>
            <a:r>
              <a:rPr lang="en-US" dirty="0"/>
              <a:t>System has 64 sub-systems each operating on one memory port</a:t>
            </a:r>
          </a:p>
          <a:p>
            <a:r>
              <a:rPr lang="en-US" dirty="0"/>
              <a:t>Suggested Customizations for a 3D-DRAM</a:t>
            </a:r>
          </a:p>
          <a:p>
            <a:pPr lvl="1"/>
            <a:r>
              <a:rPr lang="en-US" dirty="0"/>
              <a:t>Standard DiRAM4 port is 32bits @ 1GHz</a:t>
            </a:r>
          </a:p>
          <a:p>
            <a:pPr lvl="1"/>
            <a:r>
              <a:rPr lang="en-US" dirty="0"/>
              <a:t>We suggest widen to 2048 bits and use high-density TSVs</a:t>
            </a:r>
          </a:p>
          <a:p>
            <a:pPr lvl="1"/>
            <a:r>
              <a:rPr lang="en-US" dirty="0"/>
              <a:t>Entire page in one access using burst-of-2</a:t>
            </a:r>
          </a:p>
          <a:p>
            <a:pPr lvl="1"/>
            <a:r>
              <a:rPr lang="en-US" dirty="0"/>
              <a:t>Raw bandwidth ~2Tbps per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System has 64 sub-systems (SSC) each operating on one memory port</a:t>
            </a:r>
          </a:p>
          <a:p>
            <a:pPr lvl="1"/>
            <a:r>
              <a:rPr lang="en-US" dirty="0"/>
              <a:t>ANNs split over sub-systems</a:t>
            </a:r>
          </a:p>
          <a:p>
            <a:pPr lvl="1"/>
            <a:r>
              <a:rPr lang="en-US" dirty="0"/>
              <a:t>SSCs communicate over local NoC</a:t>
            </a:r>
          </a:p>
          <a:p>
            <a:r>
              <a:rPr lang="en-US" dirty="0"/>
              <a:t>Sub-system (SSC) has a Manager and PE </a:t>
            </a:r>
          </a:p>
          <a:p>
            <a:pPr lvl="1"/>
            <a:r>
              <a:rPr lang="en-US" dirty="0"/>
              <a:t>Instruction Decode in Manager</a:t>
            </a:r>
          </a:p>
          <a:p>
            <a:pPr lvl="2"/>
            <a:r>
              <a:rPr lang="en-US" dirty="0"/>
              <a:t>contains information on how to process a group of </a:t>
            </a:r>
            <a:r>
              <a:rPr lang="en-US" dirty="0" err="1"/>
              <a:t>ANes</a:t>
            </a:r>
            <a:endParaRPr lang="en-US" dirty="0"/>
          </a:p>
          <a:p>
            <a:pPr lvl="1"/>
            <a:r>
              <a:rPr lang="en-US" dirty="0"/>
              <a:t>Wide Data-path between DRAM, Manager and PE</a:t>
            </a:r>
          </a:p>
          <a:p>
            <a:pPr lvl="2"/>
            <a:r>
              <a:rPr lang="en-US" dirty="0"/>
              <a:t>data for 32 execution lanes with two arguments per lane</a:t>
            </a:r>
          </a:p>
          <a:p>
            <a:pPr lvl="2"/>
            <a:r>
              <a:rPr lang="en-US" dirty="0"/>
              <a:t>able to perform a MAC operation between a weight and </a:t>
            </a:r>
            <a:r>
              <a:rPr lang="en-US" dirty="0" err="1"/>
              <a:t>ANe</a:t>
            </a:r>
            <a:r>
              <a:rPr lang="en-US" dirty="0"/>
              <a:t> state every cycle</a:t>
            </a:r>
          </a:p>
          <a:p>
            <a:pPr lvl="1"/>
            <a:r>
              <a:rPr lang="en-US" dirty="0"/>
              <a:t>Result path from PE to Manager </a:t>
            </a:r>
          </a:p>
          <a:p>
            <a:pPr lvl="2"/>
            <a:r>
              <a:rPr lang="en-US" dirty="0"/>
              <a:t>carries result(s) of processed </a:t>
            </a:r>
            <a:r>
              <a:rPr lang="en-US" dirty="0" err="1"/>
              <a:t>ANes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/>
              <a:t>3D Physical Configuration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415349"/>
          </a:xfrm>
          <a:prstGeom prst="wedgeRoundRectCallout">
            <a:avLst>
              <a:gd name="adj1" fmla="val 65913"/>
              <a:gd name="adj2" fmla="val -196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Processing engine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26318"/>
              <a:gd name="adj2" fmla="val 16027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3D-DRAM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93251"/>
              <a:gd name="adj2" fmla="val 1916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/>
              <a:t>Sub-System Column (SSC)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/>
              <a:t>Solution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64Tbps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 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tailedFlow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6" y="1919159"/>
            <a:ext cx="4990950" cy="4589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5686"/>
            <a:ext cx="9052560" cy="879113"/>
          </a:xfrm>
        </p:spPr>
        <p:txBody>
          <a:bodyPr/>
          <a:lstStyle/>
          <a:p>
            <a:r>
              <a:rPr lang="en-US" dirty="0"/>
              <a:t>System Connectivity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433844" y="5246041"/>
            <a:ext cx="1478280" cy="504891"/>
          </a:xfrm>
          <a:prstGeom prst="wedgeRoundRectCallout">
            <a:avLst>
              <a:gd name="adj1" fmla="val -157067"/>
              <a:gd name="adj2" fmla="val 71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20226" y="1807262"/>
            <a:ext cx="1307026" cy="409980"/>
          </a:xfrm>
          <a:prstGeom prst="wedgeRoundRectCallout">
            <a:avLst>
              <a:gd name="adj1" fmla="val -102491"/>
              <a:gd name="adj2" fmla="val 485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31053" y="3227668"/>
            <a:ext cx="1194610" cy="391282"/>
          </a:xfrm>
          <a:prstGeom prst="wedgeRoundRectCallout">
            <a:avLst>
              <a:gd name="adj1" fmla="val 117884"/>
              <a:gd name="adj2" fmla="val -7136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364640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1976"/>
            <a:ext cx="9052560" cy="1210839"/>
          </a:xfrm>
        </p:spPr>
        <p:txBody>
          <a:bodyPr/>
          <a:lstStyle/>
          <a:p>
            <a:r>
              <a:rPr lang="en-US" dirty="0"/>
              <a:t>Architecture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/>
              <a:t>Need to absorb DRAM latency</a:t>
            </a:r>
          </a:p>
          <a:p>
            <a:pPr lvl="1"/>
            <a:r>
              <a:rPr lang="en-US" dirty="0"/>
              <a:t>separate memory requests from read/write data</a:t>
            </a:r>
          </a:p>
          <a:p>
            <a:r>
              <a:rPr lang="en-US" dirty="0"/>
              <a:t>Instruction spawns multiple commands to dependent tasks</a:t>
            </a:r>
          </a:p>
          <a:p>
            <a:pPr lvl="1"/>
            <a:r>
              <a:rPr lang="en-US" dirty="0"/>
              <a:t>concurrently pre-fetch data, prepare PE, prepare Return Data Processor</a:t>
            </a:r>
          </a:p>
          <a:p>
            <a:pPr lvl="1"/>
            <a:r>
              <a:rPr lang="en-US" dirty="0"/>
              <a:t>all operations have an associated tag</a:t>
            </a:r>
          </a:p>
          <a:p>
            <a:r>
              <a:rPr lang="en-US" dirty="0"/>
              <a:t>Need to describe parameter and state storage</a:t>
            </a:r>
          </a:p>
          <a:p>
            <a:pPr lvl="1"/>
            <a:r>
              <a:rPr lang="en-US" dirty="0"/>
              <a:t>assume input stored in row-major fashion</a:t>
            </a:r>
          </a:p>
          <a:p>
            <a:r>
              <a:rPr lang="en-US" dirty="0"/>
              <a:t>Network-on-Chip</a:t>
            </a:r>
          </a:p>
          <a:p>
            <a:pPr lvl="1"/>
            <a:r>
              <a:rPr lang="en-US" dirty="0"/>
              <a:t>needed for </a:t>
            </a:r>
            <a:r>
              <a:rPr lang="en-US" dirty="0" err="1"/>
              <a:t>ANe</a:t>
            </a:r>
            <a:r>
              <a:rPr lang="en-US" dirty="0"/>
              <a:t> state replication to all dependent SSCs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Instructions consist of descriptors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Descriptors used to control modules which take part in the instruction</a:t>
            </a:r>
          </a:p>
          <a:p>
            <a:r>
              <a:rPr lang="en-US" dirty="0"/>
              <a:t>Descriptors contain tuples which contain the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221"/>
            <a:ext cx="9052560" cy="907606"/>
          </a:xfrm>
        </p:spPr>
        <p:txBody>
          <a:bodyPr/>
          <a:lstStyle/>
          <a:p>
            <a:r>
              <a:rPr lang="en-US" dirty="0"/>
              <a:t>Instruction Decode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05220"/>
            <a:ext cx="9052560" cy="5453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types of instruction</a:t>
            </a:r>
          </a:p>
          <a:p>
            <a:pPr lvl="1"/>
            <a:r>
              <a:rPr lang="en-US" dirty="0"/>
              <a:t>Configuration 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Manager sends descriptors to dependent block(s)</a:t>
            </a:r>
          </a:p>
          <a:p>
            <a:pPr lvl="1"/>
            <a:r>
              <a:rPr lang="en-US" dirty="0"/>
              <a:t>may not parse descriptor if not relevant to manager</a:t>
            </a:r>
          </a:p>
          <a:p>
            <a:pPr lvl="1"/>
            <a:r>
              <a:rPr lang="en-US" dirty="0"/>
              <a:t>manager knows descriptor dependencies and sends to modules participating in instruction</a:t>
            </a:r>
          </a:p>
          <a:p>
            <a:r>
              <a:rPr lang="en-US" dirty="0"/>
              <a:t>Configuration Instruction</a:t>
            </a:r>
          </a:p>
          <a:p>
            <a:pPr lvl="1"/>
            <a:r>
              <a:rPr lang="en-US" dirty="0"/>
              <a:t>send descriptor to manager control block</a:t>
            </a:r>
          </a:p>
          <a:p>
            <a:pPr lvl="1"/>
            <a:r>
              <a:rPr lang="en-US" dirty="0"/>
              <a:t>used for synchronization and data transfers</a:t>
            </a:r>
          </a:p>
          <a:p>
            <a:r>
              <a:rPr lang="en-US" dirty="0"/>
              <a:t>Compute Operation</a:t>
            </a:r>
          </a:p>
          <a:p>
            <a:pPr lvl="1"/>
            <a:r>
              <a:rPr lang="en-US" dirty="0"/>
              <a:t>send descriptor(s) to blocks participating in </a:t>
            </a:r>
            <a:r>
              <a:rPr lang="en-US" dirty="0" err="1"/>
              <a:t>ANe</a:t>
            </a:r>
            <a:r>
              <a:rPr lang="en-US" dirty="0"/>
              <a:t> state computation</a:t>
            </a:r>
          </a:p>
          <a:p>
            <a:pPr lvl="1"/>
            <a:r>
              <a:rPr lang="en-US" dirty="0"/>
              <a:t>OP</a:t>
            </a:r>
          </a:p>
          <a:p>
            <a:pPr lvl="2"/>
            <a:r>
              <a:rPr lang="en-US" dirty="0"/>
              <a:t>send descriptor to PE</a:t>
            </a:r>
          </a:p>
          <a:p>
            <a:pPr lvl="1"/>
            <a:r>
              <a:rPr lang="en-US" dirty="0"/>
              <a:t>Memory Read</a:t>
            </a:r>
          </a:p>
          <a:p>
            <a:pPr lvl="2"/>
            <a:r>
              <a:rPr lang="en-US" dirty="0"/>
              <a:t>identify target execution lane and send descriptor to one of two memory read controller</a:t>
            </a:r>
          </a:p>
          <a:p>
            <a:pPr lvl="1"/>
            <a:r>
              <a:rPr lang="en-US" dirty="0"/>
              <a:t>Memory Write</a:t>
            </a:r>
          </a:p>
          <a:p>
            <a:pPr lvl="2"/>
            <a:r>
              <a:rPr lang="en-US" dirty="0"/>
              <a:t>send descriptor to return data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5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Artificial Neural networks (NN) have demonstrated superior performance in classification and function approximation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93741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6839"/>
            <a:ext cx="9052560" cy="1210839"/>
          </a:xfrm>
        </p:spPr>
        <p:txBody>
          <a:bodyPr/>
          <a:lstStyle/>
          <a:p>
            <a:r>
              <a:rPr lang="en-US" dirty="0"/>
              <a:t>Compute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 descr="instructionAndDescript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1" y="2286114"/>
            <a:ext cx="8673523" cy="3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1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2"/>
            <a:ext cx="9052560" cy="1210839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 descr="dataTransferI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3" y="2285290"/>
            <a:ext cx="6554750" cy="41112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Supports both synchronization and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29393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Inputs and </a:t>
            </a:r>
            <a:r>
              <a:rPr lang="en-US" dirty="0" err="1"/>
              <a:t>ANe</a:t>
            </a:r>
            <a:r>
              <a:rPr lang="en-US" dirty="0"/>
              <a:t> states stored in row-major</a:t>
            </a:r>
          </a:p>
          <a:p>
            <a:pPr lvl="1"/>
            <a:r>
              <a:rPr lang="en-US" dirty="0"/>
              <a:t>two address increment mechanisms</a:t>
            </a:r>
          </a:p>
          <a:p>
            <a:r>
              <a:rPr lang="en-US" dirty="0"/>
              <a:t>Weights for a group of </a:t>
            </a:r>
            <a:r>
              <a:rPr lang="en-US" dirty="0" err="1"/>
              <a:t>ANes</a:t>
            </a:r>
            <a:r>
              <a:rPr lang="en-US" dirty="0"/>
              <a:t> are interleaved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Data Storage and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81680"/>
            <a:ext cx="2692400" cy="2810144"/>
          </a:xfrm>
          <a:prstGeom prst="rect">
            <a:avLst/>
          </a:prstGeom>
        </p:spPr>
      </p:pic>
      <p:pic>
        <p:nvPicPr>
          <p:cNvPr id="3" name="Picture 2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281680"/>
            <a:ext cx="4754880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9"/>
            <a:ext cx="9052560" cy="942670"/>
          </a:xfrm>
        </p:spPr>
        <p:txBody>
          <a:bodyPr/>
          <a:lstStyle/>
          <a:p>
            <a:r>
              <a:rPr lang="en-US" dirty="0"/>
              <a:t>Storage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54799"/>
            <a:ext cx="9052560" cy="17720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Used to describe how data is read/written</a:t>
            </a:r>
          </a:p>
          <a:p>
            <a:r>
              <a:rPr lang="en-US" dirty="0"/>
              <a:t>Used for both parameter and </a:t>
            </a:r>
            <a:r>
              <a:rPr lang="en-US" dirty="0" err="1"/>
              <a:t>ANe</a:t>
            </a:r>
            <a:r>
              <a:rPr lang="en-US" dirty="0"/>
              <a:t> state storage</a:t>
            </a:r>
          </a:p>
          <a:p>
            <a:pPr lvl="1"/>
            <a:r>
              <a:rPr lang="en-US" dirty="0"/>
              <a:t>instruction contains pointer to storage descriptor</a:t>
            </a:r>
          </a:p>
          <a:p>
            <a:pPr lvl="1"/>
            <a:r>
              <a:rPr lang="en-US" dirty="0"/>
              <a:t>each SSC has a set of storage descriptors </a:t>
            </a:r>
          </a:p>
          <a:p>
            <a:pPr lvl="1"/>
            <a:r>
              <a:rPr lang="en-US" dirty="0"/>
              <a:t>instruction/NoC carry pointer, not address, length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226872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9"/>
            <a:ext cx="9052560" cy="953886"/>
          </a:xfrm>
        </p:spPr>
        <p:txBody>
          <a:bodyPr/>
          <a:lstStyle/>
          <a:p>
            <a:r>
              <a:rPr lang="en-US" dirty="0"/>
              <a:t>NoC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365510"/>
            <a:ext cx="6104723" cy="3517371"/>
          </a:xfrm>
        </p:spPr>
        <p:txBody>
          <a:bodyPr/>
          <a:lstStyle/>
          <a:p>
            <a:r>
              <a:rPr lang="en-US" dirty="0"/>
              <a:t>Four ports</a:t>
            </a:r>
          </a:p>
          <a:p>
            <a:pPr lvl="1"/>
            <a:r>
              <a:rPr lang="en-US" dirty="0"/>
              <a:t>connections to adjacent SSC</a:t>
            </a:r>
          </a:p>
          <a:p>
            <a:pPr lvl="1"/>
            <a:r>
              <a:rPr lang="en-US" dirty="0"/>
              <a:t>fixed routing table</a:t>
            </a:r>
          </a:p>
          <a:p>
            <a:pPr lvl="1"/>
            <a:r>
              <a:rPr lang="en-US" dirty="0"/>
              <a:t>can be reconfigured based on performance</a:t>
            </a:r>
          </a:p>
          <a:p>
            <a:pPr lvl="1"/>
            <a:r>
              <a:rPr lang="en-US" dirty="0"/>
              <a:t>good area for additional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5" y="4303607"/>
            <a:ext cx="7894320" cy="2540960"/>
          </a:xfrm>
          <a:prstGeom prst="rect">
            <a:avLst/>
          </a:prstGeom>
        </p:spPr>
      </p:pic>
      <p:pic>
        <p:nvPicPr>
          <p:cNvPr id="6" name="Picture 5" descr="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19" y="1547167"/>
            <a:ext cx="2432336" cy="24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B9E4EA-A6B7-0C48-9BEA-36EE846A4186}"/>
              </a:ext>
            </a:extLst>
          </p:cNvPr>
          <p:cNvSpPr/>
          <p:nvPr/>
        </p:nvSpPr>
        <p:spPr>
          <a:xfrm>
            <a:off x="4481689" y="5218230"/>
            <a:ext cx="1952978" cy="1133712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BD073-D5D1-5943-A0A2-B7D7C52F7318}"/>
              </a:ext>
            </a:extLst>
          </p:cNvPr>
          <p:cNvSpPr/>
          <p:nvPr/>
        </p:nvSpPr>
        <p:spPr>
          <a:xfrm>
            <a:off x="3540477" y="6351941"/>
            <a:ext cx="2013656" cy="7036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5D6F6-DDB4-0246-9573-57F3830E2B8A}"/>
              </a:ext>
            </a:extLst>
          </p:cNvPr>
          <p:cNvSpPr/>
          <p:nvPr/>
        </p:nvSpPr>
        <p:spPr>
          <a:xfrm>
            <a:off x="2972858" y="4785460"/>
            <a:ext cx="1647472" cy="5884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Write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97E30-1CBA-9046-8A40-8F5FC763FC6D}"/>
              </a:ext>
            </a:extLst>
          </p:cNvPr>
          <p:cNvSpPr/>
          <p:nvPr/>
        </p:nvSpPr>
        <p:spPr>
          <a:xfrm>
            <a:off x="5402085" y="4225561"/>
            <a:ext cx="1179125" cy="715394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4DEAFD-D5C2-BE49-B879-8C81E94FDDA0}"/>
              </a:ext>
            </a:extLst>
          </p:cNvPr>
          <p:cNvSpPr/>
          <p:nvPr/>
        </p:nvSpPr>
        <p:spPr>
          <a:xfrm>
            <a:off x="4291929" y="4285949"/>
            <a:ext cx="1235569" cy="93228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29BACD-E54E-5A4D-82B2-3E2B60746D88}"/>
              </a:ext>
            </a:extLst>
          </p:cNvPr>
          <p:cNvSpPr/>
          <p:nvPr/>
        </p:nvSpPr>
        <p:spPr>
          <a:xfrm>
            <a:off x="4291928" y="3636727"/>
            <a:ext cx="1235569" cy="49149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59781F-4852-7F4B-99E6-C9733A5B124A}"/>
              </a:ext>
            </a:extLst>
          </p:cNvPr>
          <p:cNvSpPr/>
          <p:nvPr/>
        </p:nvSpPr>
        <p:spPr>
          <a:xfrm>
            <a:off x="6754988" y="5207189"/>
            <a:ext cx="849490" cy="66180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OOB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B048DA-EEDA-294C-B5EE-33589F6A626E}"/>
              </a:ext>
            </a:extLst>
          </p:cNvPr>
          <p:cNvSpPr/>
          <p:nvPr/>
        </p:nvSpPr>
        <p:spPr>
          <a:xfrm>
            <a:off x="6754988" y="6351941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35968-6FBD-A745-8E34-2C60B10E622C}"/>
              </a:ext>
            </a:extLst>
          </p:cNvPr>
          <p:cNvSpPr/>
          <p:nvPr/>
        </p:nvSpPr>
        <p:spPr>
          <a:xfrm>
            <a:off x="6709125" y="4102605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1" animBg="1"/>
      <p:bldP spid="1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3290728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22A7E7-2697-B649-B9D3-1CE24CB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71" y="1889929"/>
            <a:ext cx="2966329" cy="208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814" y="4332904"/>
            <a:ext cx="4531648" cy="221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B40804D-7CBA-624D-9236-E437B2918C25}"/>
              </a:ext>
            </a:extLst>
          </p:cNvPr>
          <p:cNvSpPr/>
          <p:nvPr/>
        </p:nvSpPr>
        <p:spPr>
          <a:xfrm>
            <a:off x="2338778" y="4081543"/>
            <a:ext cx="4919394" cy="2715577"/>
          </a:xfrm>
          <a:prstGeom prst="wedgeRoundRectCallout">
            <a:avLst>
              <a:gd name="adj1" fmla="val 87982"/>
              <a:gd name="adj2" fmla="val -74880"/>
              <a:gd name="adj3" fmla="val 16667"/>
            </a:avLst>
          </a:pr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77" y="3693674"/>
            <a:ext cx="4977722" cy="3491319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AC06CF-1454-C045-A93D-98269A489DD4}"/>
              </a:ext>
            </a:extLst>
          </p:cNvPr>
          <p:cNvSpPr/>
          <p:nvPr/>
        </p:nvSpPr>
        <p:spPr>
          <a:xfrm>
            <a:off x="7481208" y="4502192"/>
            <a:ext cx="1499796" cy="553509"/>
          </a:xfrm>
          <a:prstGeom prst="wedgeRoundRectCallout">
            <a:avLst>
              <a:gd name="adj1" fmla="val -170503"/>
              <a:gd name="adj2" fmla="val 265471"/>
              <a:gd name="adj3" fmla="val 16667"/>
            </a:avLst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Customize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84130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70" y="2263119"/>
            <a:ext cx="3470787" cy="2434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588" y="4548154"/>
            <a:ext cx="4818708" cy="2353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959B629-2CA9-0D44-A4AF-DEE3B957A091}"/>
              </a:ext>
            </a:extLst>
          </p:cNvPr>
          <p:cNvSpPr/>
          <p:nvPr/>
        </p:nvSpPr>
        <p:spPr>
          <a:xfrm>
            <a:off x="1345878" y="4420736"/>
            <a:ext cx="5300727" cy="2678154"/>
          </a:xfrm>
          <a:prstGeom prst="wedgeRoundRectCallout">
            <a:avLst>
              <a:gd name="adj1" fmla="val 73044"/>
              <a:gd name="adj2" fmla="val -61641"/>
              <a:gd name="adj3" fmla="val 16667"/>
            </a:avLst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8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33" y="2775968"/>
            <a:ext cx="6268641" cy="4343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A77F97-6144-CD4B-B18D-A2E0F1C76242}"/>
              </a:ext>
            </a:extLst>
          </p:cNvPr>
          <p:cNvSpPr/>
          <p:nvPr/>
        </p:nvSpPr>
        <p:spPr>
          <a:xfrm>
            <a:off x="3211728" y="5607603"/>
            <a:ext cx="1912902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18FBAA-A86B-FB4E-B052-1CFBF75D314F}"/>
              </a:ext>
            </a:extLst>
          </p:cNvPr>
          <p:cNvSpPr/>
          <p:nvPr/>
        </p:nvSpPr>
        <p:spPr>
          <a:xfrm>
            <a:off x="5171855" y="3659856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C58FC-FA8B-1A4C-A6E1-1D2A7265AC01}"/>
              </a:ext>
            </a:extLst>
          </p:cNvPr>
          <p:cNvSpPr/>
          <p:nvPr/>
        </p:nvSpPr>
        <p:spPr>
          <a:xfrm>
            <a:off x="2924970" y="3872803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734BE-1F1F-864A-8530-834DDBF3590C}"/>
              </a:ext>
            </a:extLst>
          </p:cNvPr>
          <p:cNvSpPr/>
          <p:nvPr/>
        </p:nvSpPr>
        <p:spPr>
          <a:xfrm>
            <a:off x="6486582" y="4005297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C599-74E5-C24F-A4C3-2E5548F502FC}"/>
              </a:ext>
            </a:extLst>
          </p:cNvPr>
          <p:cNvSpPr/>
          <p:nvPr/>
        </p:nvSpPr>
        <p:spPr>
          <a:xfrm>
            <a:off x="4168179" y="3279422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91A7B8C-B7FD-AC44-8F19-8804A4AEA5A3}"/>
              </a:ext>
            </a:extLst>
          </p:cNvPr>
          <p:cNvSpPr/>
          <p:nvPr/>
        </p:nvSpPr>
        <p:spPr>
          <a:xfrm>
            <a:off x="502920" y="5971822"/>
            <a:ext cx="1106311" cy="754812"/>
          </a:xfrm>
          <a:prstGeom prst="wedgeRoundRectCallout">
            <a:avLst>
              <a:gd name="adj1" fmla="val 219984"/>
              <a:gd name="adj2" fmla="val -22748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 or Multiply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995E79E-4A95-AD42-BF1B-9E4BA825EA2D}"/>
              </a:ext>
            </a:extLst>
          </p:cNvPr>
          <p:cNvSpPr/>
          <p:nvPr/>
        </p:nvSpPr>
        <p:spPr>
          <a:xfrm>
            <a:off x="8306063" y="2600066"/>
            <a:ext cx="1371713" cy="1266970"/>
          </a:xfrm>
          <a:prstGeom prst="wedgeRoundRectCallout">
            <a:avLst>
              <a:gd name="adj1" fmla="val -219842"/>
              <a:gd name="adj2" fmla="val 52322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ReLu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Divide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Exponent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1C7151-1C34-7F4E-ADF9-EA9BB5FFF5D7}"/>
              </a:ext>
            </a:extLst>
          </p:cNvPr>
          <p:cNvSpPr/>
          <p:nvPr/>
        </p:nvSpPr>
        <p:spPr>
          <a:xfrm>
            <a:off x="1874633" y="2819651"/>
            <a:ext cx="917636" cy="112058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6EC77B-D9DE-7B4D-BACA-C689D8CEDA9E}"/>
              </a:ext>
            </a:extLst>
          </p:cNvPr>
          <p:cNvSpPr/>
          <p:nvPr/>
        </p:nvSpPr>
        <p:spPr>
          <a:xfrm>
            <a:off x="1986974" y="4498207"/>
            <a:ext cx="744182" cy="200681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What about applications that will and do require multiple NN processors running at or near real-time?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drone scanning in many directions during 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looking down different than looking forward??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79" y="2859901"/>
            <a:ext cx="6268641" cy="43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376948-84B0-B54A-9100-17B30B07A7AB}"/>
              </a:ext>
            </a:extLst>
          </p:cNvPr>
          <p:cNvSpPr/>
          <p:nvPr/>
        </p:nvSpPr>
        <p:spPr>
          <a:xfrm>
            <a:off x="979503" y="2425701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6A06E-6D79-0E4E-8FC4-AD3D931516A5}"/>
              </a:ext>
            </a:extLst>
          </p:cNvPr>
          <p:cNvSpPr/>
          <p:nvPr/>
        </p:nvSpPr>
        <p:spPr>
          <a:xfrm>
            <a:off x="5668361" y="2617409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5DF51A-30BD-DA43-B2B5-5A7A86F3CC0E}"/>
              </a:ext>
            </a:extLst>
          </p:cNvPr>
          <p:cNvSpPr/>
          <p:nvPr/>
        </p:nvSpPr>
        <p:spPr>
          <a:xfrm>
            <a:off x="144825" y="3117974"/>
            <a:ext cx="787310" cy="1852681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14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844"/>
            <a:ext cx="9052560" cy="1210839"/>
          </a:xfrm>
        </p:spPr>
        <p:txBody>
          <a:bodyPr/>
          <a:lstStyle/>
          <a:p>
            <a:r>
              <a:rPr lang="en-US" dirty="0"/>
              <a:t>Test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75464"/>
            <a:ext cx="9052560" cy="3914138"/>
          </a:xfrm>
        </p:spPr>
        <p:txBody>
          <a:bodyPr/>
          <a:lstStyle/>
          <a:p>
            <a:r>
              <a:rPr lang="en-US" dirty="0"/>
              <a:t>Tested against multiple fan-ins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64200"/>
              </p:ext>
            </p:extLst>
          </p:nvPr>
        </p:nvGraphicFramePr>
        <p:xfrm>
          <a:off x="3333326" y="2587273"/>
          <a:ext cx="3578225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Worksheet" r:id="rId3" imgW="2044700" imgH="2298700" progId="Excel.Sheet.12">
                  <p:embed/>
                </p:oleObj>
              </mc:Choice>
              <mc:Fallback>
                <p:oleObj name="Worksheet" r:id="rId3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326" y="2587273"/>
                        <a:ext cx="3578225" cy="402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/>
              <a:t>Baseline ANN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758417"/>
              </p:ext>
            </p:extLst>
          </p:nvPr>
        </p:nvGraphicFramePr>
        <p:xfrm>
          <a:off x="1143000" y="2376806"/>
          <a:ext cx="77724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Worksheet" r:id="rId3" imgW="5181600" imgH="2870200" progId="Excel.Sheet.12">
                  <p:embed/>
                </p:oleObj>
              </mc:Choice>
              <mc:Fallback>
                <p:oleObj name="Worksheet" r:id="rId3" imgW="5181600" imgH="2870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376806"/>
                        <a:ext cx="77724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876790" y="6340361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4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/>
              <a:t>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Area based on DiRAM4</a:t>
            </a:r>
          </a:p>
          <a:p>
            <a:pPr lvl="1"/>
            <a:r>
              <a:rPr lang="en-US" dirty="0"/>
              <a:t>SSC needs to fit into footprint of DiRAM4 sub-memory</a:t>
            </a:r>
          </a:p>
          <a:p>
            <a:pPr lvl="1"/>
            <a:r>
              <a:rPr lang="en-US" dirty="0"/>
              <a:t>available area is 2.43 </a:t>
            </a:r>
            <a:r>
              <a:rPr lang="en-US" dirty="0" err="1"/>
              <a:t>sq</a:t>
            </a:r>
            <a:r>
              <a:rPr lang="en-US" dirty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library, 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27388"/>
              </p:ext>
            </p:extLst>
          </p:nvPr>
        </p:nvGraphicFramePr>
        <p:xfrm>
          <a:off x="3328735" y="3742297"/>
          <a:ext cx="3190240" cy="9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" name="Worksheet" r:id="rId4" imgW="1993900" imgH="584200" progId="Excel.Sheet.12">
                  <p:embed/>
                </p:oleObj>
              </mc:Choice>
              <mc:Fallback>
                <p:oleObj name="Worksheet" r:id="rId4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735" y="3742297"/>
                        <a:ext cx="3190240" cy="93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031769"/>
              </p:ext>
            </p:extLst>
          </p:nvPr>
        </p:nvGraphicFramePr>
        <p:xfrm>
          <a:off x="1862873" y="5240483"/>
          <a:ext cx="5303520" cy="154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" name="Worksheet" r:id="rId6" imgW="3314700" imgH="965200" progId="Excel.Sheet.12">
                  <p:embed/>
                </p:oleObj>
              </mc:Choice>
              <mc:Fallback>
                <p:oleObj name="Worksheet" r:id="rId6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2873" y="5240483"/>
                        <a:ext cx="5303520" cy="154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903432-9690-F243-98D5-02FF6EA01364}"/>
              </a:ext>
            </a:extLst>
          </p:cNvPr>
          <p:cNvSpPr txBox="1">
            <a:spLocks/>
          </p:cNvSpPr>
          <p:nvPr/>
        </p:nvSpPr>
        <p:spPr bwMode="auto">
          <a:xfrm>
            <a:off x="502920" y="3751950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65D70C-8B96-764C-A3CC-18B5085E573D}"/>
              </a:ext>
            </a:extLst>
          </p:cNvPr>
          <p:cNvSpPr txBox="1">
            <a:spLocks/>
          </p:cNvSpPr>
          <p:nvPr/>
        </p:nvSpPr>
        <p:spPr bwMode="auto">
          <a:xfrm>
            <a:off x="502920" y="4938783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Manager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352629"/>
              </p:ext>
            </p:extLst>
          </p:nvPr>
        </p:nvGraphicFramePr>
        <p:xfrm>
          <a:off x="2494202" y="5376272"/>
          <a:ext cx="42849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5" name="Worksheet" r:id="rId4" imgW="3060700" imgH="1155700" progId="Excel.Sheet.12">
                  <p:embed/>
                </p:oleObj>
              </mc:Choice>
              <mc:Fallback>
                <p:oleObj name="Worksheet" r:id="rId4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2494202" y="5376272"/>
                        <a:ext cx="42849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09F037A8-8065-A743-B352-096247415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94716"/>
              </p:ext>
            </p:extLst>
          </p:nvPr>
        </p:nvGraphicFramePr>
        <p:xfrm>
          <a:off x="930910" y="1332337"/>
          <a:ext cx="6969760" cy="371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" name="Worksheet" r:id="rId6" imgW="4978400" imgH="2654300" progId="Excel.Sheet.12">
                  <p:embed/>
                </p:oleObj>
              </mc:Choice>
              <mc:Fallback>
                <p:oleObj name="Worksheet" r:id="rId6" imgW="4978400" imgH="2654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910" y="1332337"/>
                        <a:ext cx="6969760" cy="371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EE42565-5FC2-9649-A463-EAC9F7B4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54602"/>
              </p:ext>
            </p:extLst>
          </p:nvPr>
        </p:nvGraphicFramePr>
        <p:xfrm>
          <a:off x="2858488" y="5510018"/>
          <a:ext cx="41071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Worksheet" r:id="rId4" imgW="2933700" imgH="1155700" progId="Excel.Sheet.12">
                  <p:embed/>
                </p:oleObj>
              </mc:Choice>
              <mc:Fallback>
                <p:oleObj name="Worksheet" r:id="rId4" imgW="2933700" imgH="1155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8488" y="5510018"/>
                        <a:ext cx="41071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5500257-B139-7D43-AD4C-63C7E6B24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21123"/>
              </p:ext>
            </p:extLst>
          </p:nvPr>
        </p:nvGraphicFramePr>
        <p:xfrm>
          <a:off x="2858488" y="1723187"/>
          <a:ext cx="5280660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9" name="Worksheet" r:id="rId6" imgW="3771900" imgH="2298700" progId="Excel.Sheet.12">
                  <p:embed/>
                </p:oleObj>
              </mc:Choice>
              <mc:Fallback>
                <p:oleObj name="Worksheet" r:id="rId6" imgW="3771900" imgH="22987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58488" y="1723187"/>
                        <a:ext cx="5280660" cy="321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PE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902775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1472"/>
            <a:ext cx="9052560" cy="853856"/>
          </a:xfrm>
        </p:spPr>
        <p:txBody>
          <a:bodyPr/>
          <a:lstStyle/>
          <a:p>
            <a:r>
              <a:rPr lang="en-US" dirty="0"/>
              <a:t>Area placement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3385147"/>
            <a:ext cx="3215148" cy="3612634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39" y="3383017"/>
            <a:ext cx="3222851" cy="36147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591413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Placed and routed without DRC or LVS</a:t>
            </a:r>
          </a:p>
          <a:p>
            <a:r>
              <a:rPr lang="en-US" dirty="0"/>
              <a:t>Routing congestion showed minimal hotspots</a:t>
            </a:r>
          </a:p>
          <a:p>
            <a:r>
              <a:rPr lang="en-US" dirty="0" err="1"/>
              <a:t>Parasitics</a:t>
            </a:r>
            <a:r>
              <a:rPr lang="en-US" dirty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675510"/>
          </a:xfrm>
        </p:spPr>
        <p:txBody>
          <a:bodyPr>
            <a:normAutofit fontScale="92500"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real-time processing requires large amounts of memory bandwidth and storage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is required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implementations employ SRAM for local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" y="4435917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/>
              <a:t>Power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33572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 estimates based on CONV-294 </a:t>
            </a:r>
            <a:r>
              <a:rPr lang="en-US" dirty="0" err="1"/>
              <a:t>testcase</a:t>
            </a:r>
            <a:r>
              <a:rPr lang="en-US" dirty="0"/>
              <a:t> simulation</a:t>
            </a:r>
          </a:p>
          <a:p>
            <a:pPr lvl="1"/>
            <a:r>
              <a:rPr lang="en-US" dirty="0"/>
              <a:t>back to back operations</a:t>
            </a:r>
          </a:p>
          <a:p>
            <a:pPr lvl="1"/>
            <a:r>
              <a:rPr lang="en-US" dirty="0"/>
              <a:t>accumulate DRAM access and use DiRAM4 datasheet [xx]</a:t>
            </a:r>
          </a:p>
          <a:p>
            <a:pPr lvl="1"/>
            <a:r>
              <a:rPr lang="en-US" dirty="0"/>
              <a:t>TSV energy from [XX]</a:t>
            </a:r>
          </a:p>
          <a:p>
            <a:pPr lvl="1"/>
            <a:r>
              <a:rPr lang="en-US" dirty="0" err="1"/>
              <a:t>parasitics</a:t>
            </a:r>
            <a:r>
              <a:rPr lang="en-US" dirty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4680" y="4761550"/>
            <a:ext cx="5400040" cy="254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  <a:p>
            <a:pPr lvl="1"/>
            <a:r>
              <a:rPr lang="en-US" dirty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40924"/>
              </p:ext>
            </p:extLst>
          </p:nvPr>
        </p:nvGraphicFramePr>
        <p:xfrm>
          <a:off x="2517140" y="4978273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Worksheet" r:id="rId3" imgW="4368800" imgH="1346200" progId="Excel.Sheet.12">
                  <p:embed/>
                </p:oleObj>
              </mc:Choice>
              <mc:Fallback>
                <p:oleObj name="Worksheet" r:id="rId3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7140" y="4978273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/>
              <a:t>Best comparison is to </a:t>
            </a:r>
            <a:r>
              <a:rPr lang="en-US" dirty="0" err="1"/>
              <a:t>NeuroStream</a:t>
            </a:r>
            <a:r>
              <a:rPr lang="en-US" dirty="0"/>
              <a:t> and </a:t>
            </a:r>
            <a:r>
              <a:rPr lang="en-US" dirty="0" err="1"/>
              <a:t>DaDianNao</a:t>
            </a:r>
            <a:endParaRPr lang="en-US" dirty="0"/>
          </a:p>
          <a:p>
            <a:pPr lvl="1"/>
            <a:r>
              <a:rPr lang="en-US" dirty="0"/>
              <a:t>Goldilocks ratio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/>
              <a:t>Scaled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843878" y="6400589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29271" y="5934481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960110" y="547374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52009" y="5476707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2009" y="6400589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FEE78D-282F-5C49-B824-5C98EC2A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69457"/>
              </p:ext>
            </p:extLst>
          </p:nvPr>
        </p:nvGraphicFramePr>
        <p:xfrm>
          <a:off x="72445" y="2707204"/>
          <a:ext cx="9128125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0" name="Worksheet" r:id="rId5" imgW="7302500" imgH="1028700" progId="Excel.Sheet.12">
                  <p:embed/>
                </p:oleObj>
              </mc:Choice>
              <mc:Fallback>
                <p:oleObj name="Worksheet" r:id="rId5" imgW="7302500" imgH="102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445" y="2707204"/>
                        <a:ext cx="9128125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/>
              <a:t>Real world applications will require multiple artificial neural networks</a:t>
            </a:r>
          </a:p>
          <a:p>
            <a:pPr lvl="1"/>
            <a:r>
              <a:rPr lang="en-US" dirty="0"/>
              <a:t>current solutions consume significant power and real-estate</a:t>
            </a:r>
          </a:p>
          <a:p>
            <a:r>
              <a:rPr lang="en-US" dirty="0"/>
              <a:t>A 3DIC solution that includes:</a:t>
            </a:r>
          </a:p>
          <a:p>
            <a:pPr lvl="1"/>
            <a:r>
              <a:rPr lang="en-US" dirty="0"/>
              <a:t>A proposed custom 3D-DRAM</a:t>
            </a:r>
          </a:p>
          <a:p>
            <a:pPr lvl="1"/>
            <a:r>
              <a:rPr lang="en-US" dirty="0"/>
              <a:t>Instructions and data structures</a:t>
            </a:r>
          </a:p>
          <a:p>
            <a:pPr lvl="1"/>
            <a:r>
              <a:rPr lang="en-US" dirty="0"/>
              <a:t>Purpose designed functions to accelerate a Artificial Neural Networks</a:t>
            </a:r>
          </a:p>
          <a:p>
            <a:pPr lvl="1"/>
            <a:r>
              <a:rPr lang="en-US" dirty="0"/>
              <a:t>Architecture to take advantage of 3D technology</a:t>
            </a:r>
          </a:p>
          <a:p>
            <a:r>
              <a:rPr lang="en-US" dirty="0"/>
              <a:t>Overall performance and power improvement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6115"/>
            <a:ext cx="9052560" cy="1210839"/>
          </a:xfrm>
        </p:spPr>
        <p:txBody>
          <a:bodyPr/>
          <a:lstStyle/>
          <a:p>
            <a:r>
              <a:rPr lang="en-US" dirty="0"/>
              <a:t>Publication(s)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71" y="1976954"/>
            <a:ext cx="9052560" cy="3517371"/>
          </a:xfrm>
        </p:spPr>
        <p:txBody>
          <a:bodyPr/>
          <a:lstStyle/>
          <a:p>
            <a:r>
              <a:rPr lang="en-US" dirty="0"/>
              <a:t>Multi-ANN Edge System based on a Custom 3DIC DRAM  - submitted to IEEE journal on emerging technologies and selected topics</a:t>
            </a:r>
          </a:p>
          <a:p>
            <a:r>
              <a:rPr lang="en-US" dirty="0"/>
              <a:t>Using a 2-D Laser Scanner along with Cogent Confabulation as a Localized Navigation Aid</a:t>
            </a:r>
            <a:br>
              <a:rPr lang="en-US" dirty="0"/>
            </a:br>
            <a:r>
              <a:rPr lang="en-US" dirty="0"/>
              <a:t> - still trying to find an appropriate journal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Information stored in connection weights</a:t>
            </a: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network is class probability or a value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neuron is fixed value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Multiple layers of neurons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Outputs of each layer feeds next layer</a:t>
            </a:r>
          </a:p>
        </p:txBody>
      </p:sp>
    </p:spTree>
    <p:extLst>
      <p:ext uri="{BB962C8B-B14F-4D97-AF65-F5344CB8AC3E}">
        <p14:creationId xmlns:p14="http://schemas.microsoft.com/office/powerpoint/2010/main" val="737496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operations operate on data directly from the Stack bus</a:t>
            </a:r>
          </a:p>
          <a:p>
            <a:pPr lvl="1"/>
            <a:r>
              <a:rPr lang="en-US" dirty="0"/>
              <a:t>MAC, Multiply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  <a:p>
            <a:pPr lvl="1"/>
            <a:r>
              <a:rPr lang="en-US" dirty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33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092975"/>
              </p:ext>
            </p:extLst>
          </p:nvPr>
        </p:nvGraphicFramePr>
        <p:xfrm>
          <a:off x="870015" y="4200280"/>
          <a:ext cx="8107680" cy="135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Worksheet" r:id="rId4" imgW="5791200" imgH="965200" progId="Excel.Sheet.12">
                  <p:embed/>
                </p:oleObj>
              </mc:Choice>
              <mc:Fallback>
                <p:oleObj name="Worksheet" r:id="rId4" imgW="5791200" imgH="965200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0015" y="4200280"/>
                        <a:ext cx="8107680" cy="135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0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Most research focused on CNNs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can take advantage of SRAM using parameter reuse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lot of focus on server applications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perhaps lots of research $$ available??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server applications can take advantage of SRAM for batch processing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But many DNNs are fully-connected [XX]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classifier stage of all ANNs including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/>
              <a:t>DRAM and Stack Buses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9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Manager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3" name="Picture 2" descr="systemControllerBlock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2" y="2255330"/>
            <a:ext cx="5568884" cy="4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4406"/>
            <a:ext cx="9052560" cy="1210839"/>
          </a:xfrm>
        </p:spPr>
        <p:txBody>
          <a:bodyPr/>
          <a:lstStyle/>
          <a:p>
            <a:r>
              <a:rPr lang="en-US" dirty="0"/>
              <a:t>MRC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 descr="mr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7" y="2231720"/>
            <a:ext cx="7204171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0"/>
            <a:ext cx="9052560" cy="1210839"/>
          </a:xfrm>
        </p:spPr>
        <p:txBody>
          <a:bodyPr/>
          <a:lstStyle/>
          <a:p>
            <a:r>
              <a:rPr lang="en-US" dirty="0"/>
              <a:t>RDP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rd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" y="1908393"/>
            <a:ext cx="6866198" cy="37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0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 descr="mw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1" y="2257082"/>
            <a:ext cx="6970698" cy="4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6050"/>
            <a:ext cx="9052560" cy="1210839"/>
          </a:xfrm>
        </p:spPr>
        <p:txBody>
          <a:bodyPr/>
          <a:lstStyle/>
          <a:p>
            <a:r>
              <a:rPr lang="en-US" dirty="0"/>
              <a:t>PE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4" descr="PEcntl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65" y="2349063"/>
            <a:ext cx="7916223" cy="3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SIMD Wrapper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5" name="Picture 4" descr="SIMDwrapper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5" y="2085982"/>
            <a:ext cx="6087715" cy="44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Streaming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" name="Picture 2" descr="streamingO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26" y="1941518"/>
            <a:ext cx="5656668" cy="44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27497"/>
            <a:ext cx="9052560" cy="1210839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 descr="classifier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59" y="2165053"/>
            <a:ext cx="4292600" cy="220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7590" y="4709467"/>
            <a:ext cx="9052560" cy="597193"/>
          </a:xfrm>
        </p:spPr>
        <p:txBody>
          <a:bodyPr/>
          <a:lstStyle/>
          <a:p>
            <a:r>
              <a:rPr lang="en-US" sz="2400" dirty="0"/>
              <a:t>Separate into sub-layers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63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1"/>
            <a:ext cx="9052560" cy="935000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012528"/>
            <a:ext cx="9052560" cy="854098"/>
          </a:xfrm>
        </p:spPr>
        <p:txBody>
          <a:bodyPr/>
          <a:lstStyle/>
          <a:p>
            <a:r>
              <a:rPr lang="en-US" dirty="0"/>
              <a:t>Additional processing absorbed by layer l </a:t>
            </a:r>
            <a:r>
              <a:rPr lang="en-US" dirty="0" err="1"/>
              <a:t>ANe</a:t>
            </a:r>
            <a:r>
              <a:rPr lang="en-US" dirty="0"/>
              <a:t> MAC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" name="Picture 5" descr="classifierSequence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" y="4156565"/>
            <a:ext cx="8385496" cy="1366439"/>
          </a:xfrm>
          <a:prstGeom prst="rect">
            <a:avLst/>
          </a:prstGeom>
        </p:spPr>
      </p:pic>
      <p:pic>
        <p:nvPicPr>
          <p:cNvPr id="7" name="Picture 6" descr="classifier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7" y="1640893"/>
            <a:ext cx="8443899" cy="23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8858"/>
            <a:ext cx="9052560" cy="1210839"/>
          </a:xfrm>
        </p:spPr>
        <p:txBody>
          <a:bodyPr/>
          <a:lstStyle/>
          <a:p>
            <a:r>
              <a:rPr lang="en-US" dirty="0"/>
              <a:t>Mission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502"/>
            <a:ext cx="9052560" cy="515789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Real world embedded applications will require multiple disparate NNs to be solved simultaneously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If ANNs fulfill their potential, they will be used for various system functions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the capacity provided by DRAM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Avoid dependency on SRAM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SRAM is easy to use, but capacity limitations impose ANN size restrictions.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to consider the system impact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Research often focuses on point problems. Need to consider interaction between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6709"/>
            <a:ext cx="9052560" cy="973486"/>
          </a:xfrm>
        </p:spPr>
        <p:txBody>
          <a:bodyPr/>
          <a:lstStyle/>
          <a:p>
            <a:r>
              <a:rPr lang="en-US" dirty="0"/>
              <a:t>Pooling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7527"/>
            <a:ext cx="9052560" cy="3517371"/>
          </a:xfrm>
        </p:spPr>
        <p:txBody>
          <a:bodyPr/>
          <a:lstStyle/>
          <a:p>
            <a:r>
              <a:rPr lang="en-US" dirty="0"/>
              <a:t>Pooling performed by ordering previous layers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5" name="Picture 4" descr="pooling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74" y="3203780"/>
            <a:ext cx="3326344" cy="2313321"/>
          </a:xfrm>
          <a:prstGeom prst="rect">
            <a:avLst/>
          </a:prstGeom>
        </p:spPr>
      </p:pic>
      <p:pic>
        <p:nvPicPr>
          <p:cNvPr id="6" name="Picture 5" descr="pooling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9" y="3055848"/>
            <a:ext cx="3981062" cy="2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Example DRAM Access Sequence</a:t>
            </a:r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82955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Example Image Recognition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Krizhevsky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TSV Power</a:t>
            </a:r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[Liu12]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/>
              <a:t>DiRAM4 Stack</a:t>
            </a:r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[Pat14]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/>
              <a:t>Consider an FMA running at the Stack bus speed of ~1GHz, from [GH11] table 1</a:t>
            </a:r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[GH11] figure 10 scaling from 45nm to 32nm whilst maintaining the mm</a:t>
            </a:r>
            <a:r>
              <a:rPr lang="en-US" baseline="38000" dirty="0"/>
              <a:t>2</a:t>
            </a:r>
            <a:r>
              <a:rPr lang="en-US" dirty="0"/>
              <a:t>/</a:t>
            </a:r>
            <a:r>
              <a:rPr lang="en-US" dirty="0" err="1"/>
              <a:t>Gflop</a:t>
            </a:r>
            <a:r>
              <a:rPr lang="en-US" dirty="0"/>
              <a:t> suggests a scaling factor of 0.53 </a:t>
            </a:r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/>
              <a:t>TSV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/>
              <a:t>Power Delivery</a:t>
            </a:r>
          </a:p>
          <a:p>
            <a:pPr lvl="1"/>
            <a:r>
              <a:rPr lang="en-US" dirty="0"/>
              <a:t>~2000TSV’s ~0.1mm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Stack Bus</a:t>
            </a:r>
          </a:p>
          <a:p>
            <a:pPr lvl="1"/>
            <a:r>
              <a:rPr lang="en-US" dirty="0"/>
              <a:t>2737 signals</a:t>
            </a:r>
          </a:p>
          <a:p>
            <a:pPr lvl="1"/>
            <a:r>
              <a:rPr lang="en-US" dirty="0"/>
              <a:t>Assume 2:1 for GND/VCC ~ 5500 TSV’s</a:t>
            </a:r>
          </a:p>
          <a:p>
            <a:pPr lvl="1"/>
            <a:r>
              <a:rPr lang="en-US" dirty="0"/>
              <a:t>5um pitch ~ 0.14mm</a:t>
            </a:r>
            <a:r>
              <a:rPr lang="en-US" baseline="30000" dirty="0"/>
              <a:t>2</a:t>
            </a:r>
            <a:r>
              <a:rPr lang="en-US" dirty="0"/>
              <a:t>/PE </a:t>
            </a:r>
          </a:p>
          <a:p>
            <a:pPr lvl="1"/>
            <a:r>
              <a:rPr lang="en-US" dirty="0"/>
              <a:t>8.8mm</a:t>
            </a:r>
            <a:r>
              <a:rPr lang="en-US" baseline="30000" dirty="0"/>
              <a:t>2</a:t>
            </a:r>
            <a:r>
              <a:rPr lang="en-US" dirty="0"/>
              <a:t> for 64 PE’s</a:t>
            </a:r>
          </a:p>
          <a:p>
            <a:r>
              <a:rPr lang="en-US" dirty="0"/>
              <a:t>DRAM Bus</a:t>
            </a:r>
          </a:p>
          <a:p>
            <a:pPr lvl="1"/>
            <a:r>
              <a:rPr lang="en-US" dirty="0"/>
              <a:t>4255 signals ~ 8500 TSV’s</a:t>
            </a:r>
          </a:p>
          <a:p>
            <a:pPr lvl="1"/>
            <a:r>
              <a:rPr lang="en-US" dirty="0"/>
              <a:t>13.6mm</a:t>
            </a:r>
            <a:r>
              <a:rPr lang="en-US" baseline="30000" dirty="0"/>
              <a:t>2</a:t>
            </a:r>
            <a:r>
              <a:rPr lang="en-US" dirty="0"/>
              <a:t> for 64 Ports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Older 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HMC 3D-DRAM but dependence on SRAM limits support to CNNs</a:t>
            </a:r>
          </a:p>
          <a:p>
            <a:r>
              <a:rPr lang="en-US" dirty="0"/>
              <a:t>Eyeriss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discusses DRAM accesses but their focus is on the convolution operation</a:t>
            </a:r>
          </a:p>
          <a:p>
            <a:pPr lvl="1"/>
            <a:r>
              <a:rPr lang="en-US" dirty="0"/>
              <a:t>supports CNN convolution operation only</a:t>
            </a:r>
          </a:p>
          <a:p>
            <a:r>
              <a:rPr lang="en-US" dirty="0"/>
              <a:t>NnSP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cache between DRAM and 8Mb SRAM and will be limited by DRAM bandwidth</a:t>
            </a:r>
          </a:p>
          <a:p>
            <a:pPr lvl="1"/>
            <a:r>
              <a:rPr lang="en-US" dirty="0"/>
              <a:t>does not discuss multi-devices</a:t>
            </a:r>
          </a:p>
          <a:p>
            <a:r>
              <a:rPr lang="en-US" dirty="0"/>
              <a:t>Neuflow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limits their support to CNNs and in the case of Eyeriss only supports the convolution</a:t>
            </a:r>
          </a:p>
          <a:p>
            <a:pPr lvl="1"/>
            <a:r>
              <a:rPr lang="en-US" dirty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3342217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GPU’s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/>
              <a:t>GPU’s target the general market and employ infrastructures not necessary for NN implementation</a:t>
            </a:r>
          </a:p>
          <a:p>
            <a:pPr lvl="1"/>
            <a:r>
              <a:rPr lang="en-US" dirty="0"/>
              <a:t>we associate power of GPU solution ~100-200W</a:t>
            </a:r>
          </a:p>
          <a:p>
            <a:pPr lvl="1"/>
            <a:r>
              <a:rPr lang="en-US" dirty="0"/>
              <a:t>Will still be limited by memory bandwidth although they are starting to utilize 3D-DRAM</a:t>
            </a:r>
          </a:p>
          <a:p>
            <a:pPr lvl="1"/>
            <a:r>
              <a:rPr lang="en-US" dirty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[Far11]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/>
              <a:t>Many embedded applications will/do have power, space and weight limitations</a:t>
            </a:r>
          </a:p>
          <a:p>
            <a:pPr lvl="1"/>
            <a:r>
              <a:rPr lang="en-US" dirty="0"/>
              <a:t>to achieve near or at real-time processing, current solutions require high power and high real-estate</a:t>
            </a:r>
          </a:p>
          <a:p>
            <a:pPr lvl="2"/>
            <a:r>
              <a:rPr lang="en-US" dirty="0"/>
              <a:t>GPU solutions large and high power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ASIC’s better than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Both have memory bandwidth limitations when reuse opportunities do not exist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no or limited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pic>
        <p:nvPicPr>
          <p:cNvPr id="13" name="Picture 12" descr="Screen Shot 2018-02-21 at 1.55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6" y="5270968"/>
            <a:ext cx="1572929" cy="1862870"/>
          </a:xfrm>
          <a:prstGeom prst="rect">
            <a:avLst/>
          </a:prstGeom>
        </p:spPr>
      </p:pic>
      <p:pic>
        <p:nvPicPr>
          <p:cNvPr id="14" name="Picture 13" descr="Screen Shot 2018-02-21 at 1.52.30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499782"/>
            <a:ext cx="1528795" cy="1634056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836766" y="5270968"/>
            <a:ext cx="2283945" cy="1959385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06998" flipH="1">
            <a:off x="7641775" y="5533574"/>
            <a:ext cx="704051" cy="1292300"/>
          </a:xfrm>
          <a:prstGeom prst="corner">
            <a:avLst>
              <a:gd name="adj1" fmla="val 50000"/>
              <a:gd name="adj2" fmla="val 47732"/>
            </a:avLst>
          </a:prstGeom>
          <a:solidFill>
            <a:srgbClr val="2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3DIC Architecture</a:t>
            </a:r>
          </a:p>
          <a:p>
            <a:pPr lvl="1"/>
            <a:r>
              <a:rPr lang="en-US" dirty="0"/>
              <a:t>reduces energy and area</a:t>
            </a:r>
          </a:p>
          <a:p>
            <a:pPr lvl="1"/>
            <a:r>
              <a:rPr lang="en-US" dirty="0"/>
              <a:t>increase connectivity and bandwidth</a:t>
            </a:r>
          </a:p>
          <a:p>
            <a:r>
              <a:rPr lang="en-US" dirty="0"/>
              <a:t>3D-DRAM</a:t>
            </a:r>
          </a:p>
          <a:p>
            <a:pPr lvl="1"/>
            <a:r>
              <a:rPr lang="en-US" dirty="0"/>
              <a:t>provide high bandwidth and large storage</a:t>
            </a:r>
          </a:p>
          <a:p>
            <a:pPr lvl="1"/>
            <a:r>
              <a:rPr lang="en-US" dirty="0"/>
              <a:t>operate directly out of DRAM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data structures to ensure neural network data can be accessed efficiency</a:t>
            </a:r>
          </a:p>
          <a:p>
            <a:r>
              <a:rPr lang="en-US" dirty="0"/>
              <a:t>Specialized processing layers</a:t>
            </a:r>
          </a:p>
          <a:p>
            <a:pPr lvl="1"/>
            <a:r>
              <a:rPr lang="en-US" dirty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15748</TotalTime>
  <Words>4326</Words>
  <Application>Microsoft Macintosh PowerPoint</Application>
  <PresentationFormat>Custom</PresentationFormat>
  <Paragraphs>792</Paragraphs>
  <Slides>80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ＭＳ Ｐゴシック</vt:lpstr>
      <vt:lpstr>Arial</vt:lpstr>
      <vt:lpstr>Calibri</vt:lpstr>
      <vt:lpstr>Monaco</vt:lpstr>
      <vt:lpstr>ncstate-ppt-template-horizontal-left-logo</vt:lpstr>
      <vt:lpstr>Worksheet</vt:lpstr>
      <vt:lpstr>Microsoft Excel Worksheet</vt:lpstr>
      <vt:lpstr>A 3DIC system to aid in the acceleration of systems that employ multiple instances of artificial neural networks</vt:lpstr>
      <vt:lpstr>Outline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Feasibility</vt:lpstr>
      <vt:lpstr>Contribution</vt:lpstr>
      <vt:lpstr>Artificial Neural Networks</vt:lpstr>
      <vt:lpstr>Artificial Neural Networks</vt:lpstr>
      <vt:lpstr>Summary : Target application and ANN type’s</vt:lpstr>
      <vt:lpstr>State-of-the-art</vt:lpstr>
      <vt:lpstr>State of the Art ASIC’s</vt:lpstr>
      <vt:lpstr>State of the Art ASIC’s</vt:lpstr>
      <vt:lpstr>State of the Art</vt:lpstr>
      <vt:lpstr>System Requirements</vt:lpstr>
      <vt:lpstr>Architecture Blocks</vt:lpstr>
      <vt:lpstr>System Solution</vt:lpstr>
      <vt:lpstr>System Solution</vt:lpstr>
      <vt:lpstr>3D Physical Configuration</vt:lpstr>
      <vt:lpstr>Sub-System Column (SSC)</vt:lpstr>
      <vt:lpstr>Solution Block Diagram</vt:lpstr>
      <vt:lpstr>System Connectivity</vt:lpstr>
      <vt:lpstr>Architecture Requirements</vt:lpstr>
      <vt:lpstr>Instructions</vt:lpstr>
      <vt:lpstr>Instruction Decode</vt:lpstr>
      <vt:lpstr>Compute Instruction</vt:lpstr>
      <vt:lpstr>Configuration</vt:lpstr>
      <vt:lpstr>Data Storage and access</vt:lpstr>
      <vt:lpstr>Storage descriptors</vt:lpstr>
      <vt:lpstr>NoC</vt:lpstr>
      <vt:lpstr>Manager Layer</vt:lpstr>
      <vt:lpstr>Manager Layer</vt:lpstr>
      <vt:lpstr>DRAM Customizations</vt:lpstr>
      <vt:lpstr>DRAM Customizations</vt:lpstr>
      <vt:lpstr>Processing (PE) Layer</vt:lpstr>
      <vt:lpstr>Processing (PE) Layer</vt:lpstr>
      <vt:lpstr>Detailed Block Diagram</vt:lpstr>
      <vt:lpstr>Detailed Block Diagram</vt:lpstr>
      <vt:lpstr>Test Performance</vt:lpstr>
      <vt:lpstr>Baseline ANN Performance</vt:lpstr>
      <vt:lpstr>AREA</vt:lpstr>
      <vt:lpstr>Power/Area Scaling assumptions</vt:lpstr>
      <vt:lpstr>Manager AREA</vt:lpstr>
      <vt:lpstr>PE AREA</vt:lpstr>
      <vt:lpstr>Area placement study</vt:lpstr>
      <vt:lpstr>Power Summary</vt:lpstr>
      <vt:lpstr>Comparison</vt:lpstr>
      <vt:lpstr>Summary</vt:lpstr>
      <vt:lpstr>Publication(s)</vt:lpstr>
      <vt:lpstr>References</vt:lpstr>
      <vt:lpstr>Backup</vt:lpstr>
      <vt:lpstr>Artificial Neural Networks Rate-based</vt:lpstr>
      <vt:lpstr>Manager Layer</vt:lpstr>
      <vt:lpstr>Processing (PE) Layer</vt:lpstr>
      <vt:lpstr>Power/Area Scaling assumptions</vt:lpstr>
      <vt:lpstr>DRAM and Stack Buses</vt:lpstr>
      <vt:lpstr>Manager Controller</vt:lpstr>
      <vt:lpstr>MRC</vt:lpstr>
      <vt:lpstr>RDP</vt:lpstr>
      <vt:lpstr>MWC</vt:lpstr>
      <vt:lpstr>PE Controller</vt:lpstr>
      <vt:lpstr>SIMD Wrapper</vt:lpstr>
      <vt:lpstr>Streaming Operations</vt:lpstr>
      <vt:lpstr>Classifier Implementation</vt:lpstr>
      <vt:lpstr>Classifier Implementation</vt:lpstr>
      <vt:lpstr>Pooling Implementation</vt:lpstr>
      <vt:lpstr>Example DRAM Access Sequence</vt:lpstr>
      <vt:lpstr>Example Image Recognition CNN</vt:lpstr>
      <vt:lpstr>TSV Power</vt:lpstr>
      <vt:lpstr>DiRAM4 Stack</vt:lpstr>
      <vt:lpstr>FMA Power/Area Estimate</vt:lpstr>
      <vt:lpstr>FMA Power/Area Estimate</vt:lpstr>
      <vt:lpstr>TSV Area</vt:lpstr>
      <vt:lpstr>State of the Art Older ASIC’s</vt:lpstr>
      <vt:lpstr>State of the Art GPU’s</vt:lpstr>
      <vt:lpstr>Detailed Block Diagram</vt:lpstr>
    </vt:vector>
  </TitlesOfParts>
  <Manager/>
  <Company>NC State University</Company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Microsoft Office User</cp:lastModifiedBy>
  <cp:revision>1391</cp:revision>
  <cp:lastPrinted>2018-02-22T19:39:25Z</cp:lastPrinted>
  <dcterms:created xsi:type="dcterms:W3CDTF">2014-04-10T19:16:28Z</dcterms:created>
  <dcterms:modified xsi:type="dcterms:W3CDTF">2018-02-23T14:46:53Z</dcterms:modified>
  <cp:category/>
</cp:coreProperties>
</file>